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9" r:id="rId5"/>
    <p:sldId id="264" r:id="rId6"/>
    <p:sldId id="265" r:id="rId7"/>
    <p:sldId id="268" r:id="rId8"/>
    <p:sldId id="266" r:id="rId9"/>
    <p:sldId id="267" r:id="rId10"/>
    <p:sldId id="263" r:id="rId11"/>
    <p:sldId id="270" r:id="rId12"/>
    <p:sldId id="261" r:id="rId13"/>
    <p:sldId id="258" r:id="rId14"/>
    <p:sldId id="259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4"/>
    <p:restoredTop sz="74924"/>
  </p:normalViewPr>
  <p:slideViewPr>
    <p:cSldViewPr snapToGrid="0" snapToObjects="1" showGuides="1">
      <p:cViewPr varScale="1">
        <p:scale>
          <a:sx n="83" d="100"/>
          <a:sy n="83" d="100"/>
        </p:scale>
        <p:origin x="1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42ECB-FD3C-B340-B5B2-114A2D6FF8F3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76D98-BB01-1540-B4A5-F0EA013AA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78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58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14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9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0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2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76D98-BB01-1540-B4A5-F0EA013AAF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6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4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2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7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9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3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5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8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4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97D4B-BF74-5445-9AA2-1249ABCC8CCC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54D05-E6BA-BE42-B509-ABF92DE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3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758"/>
            <a:ext cx="9334501" cy="4472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447" y="4761540"/>
            <a:ext cx="10458783" cy="1081882"/>
          </a:xfrm>
        </p:spPr>
        <p:txBody>
          <a:bodyPr>
            <a:normAutofit fontScale="90000"/>
          </a:bodyPr>
          <a:lstStyle/>
          <a:p>
            <a:r>
              <a:rPr lang="en-US" b="1"/>
              <a:t>Spot Nuclei, Speed Cure, Save Lives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64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032" y="123206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1. </a:t>
            </a:r>
            <a:r>
              <a:rPr lang="en-US" sz="2400" i="1" dirty="0"/>
              <a:t>2018 Data Science Bowl</a:t>
            </a:r>
            <a:r>
              <a:rPr lang="en-US" sz="2400" dirty="0"/>
              <a:t> | </a:t>
            </a:r>
            <a:r>
              <a:rPr lang="en-US" sz="2400" i="1" dirty="0" err="1"/>
              <a:t>Kaggle</a:t>
            </a:r>
            <a:r>
              <a:rPr lang="en-US" sz="2400" i="1" dirty="0"/>
              <a:t>,</a:t>
            </a:r>
            <a:r>
              <a:rPr lang="en-US" sz="2400" dirty="0"/>
              <a:t> </a:t>
            </a:r>
            <a:r>
              <a:rPr lang="en-US" sz="2400" dirty="0" err="1"/>
              <a:t>www.kaggle.com</a:t>
            </a:r>
            <a:r>
              <a:rPr lang="en-US" sz="2400" dirty="0"/>
              <a:t>/c/data-science-bowl-2018.</a:t>
            </a:r>
          </a:p>
          <a:p>
            <a:pPr marL="0" indent="0">
              <a:buNone/>
            </a:pPr>
            <a:r>
              <a:rPr lang="en-US" sz="2400" dirty="0"/>
              <a:t>2. </a:t>
            </a:r>
            <a:r>
              <a:rPr lang="en-US" sz="2400" i="1" dirty="0"/>
              <a:t>Maurer CRJ, Qi R, </a:t>
            </a:r>
            <a:r>
              <a:rPr lang="en-US" sz="2400" i="1" dirty="0" err="1"/>
              <a:t>Raghavan</a:t>
            </a:r>
            <a:r>
              <a:rPr lang="en-US" sz="2400" i="1" dirty="0"/>
              <a:t> V. A linear time algorithm for computing exact </a:t>
            </a:r>
            <a:r>
              <a:rPr lang="en-US" sz="2400" i="1" dirty="0" err="1"/>
              <a:t>euclidean</a:t>
            </a:r>
            <a:r>
              <a:rPr lang="en-US" sz="2400" i="1" dirty="0"/>
              <a:t> distance transforms of binary images in arbitrary dimensions. IEEE Trans. Pattern Anal. Mach. </a:t>
            </a:r>
            <a:r>
              <a:rPr lang="en-US" sz="2400" i="1" dirty="0" err="1"/>
              <a:t>Intell</a:t>
            </a:r>
            <a:r>
              <a:rPr lang="en-US" sz="2400" i="1" dirty="0"/>
              <a:t>. 2003 Feb;25(2):265–270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en-US" sz="2400" i="1" dirty="0" err="1"/>
              <a:t>Ko</a:t>
            </a:r>
            <a:r>
              <a:rPr lang="en-US" sz="2400" i="1" dirty="0"/>
              <a:t> B. C., </a:t>
            </a:r>
            <a:r>
              <a:rPr lang="en-US" sz="2400" i="1" dirty="0" err="1"/>
              <a:t>Gim</a:t>
            </a:r>
            <a:r>
              <a:rPr lang="en-US" sz="2400" i="1" dirty="0"/>
              <a:t> J.-W. &amp; Nam J.-Y. Automatic white blood cell segmentation using stepwise merging rules and gradient vector flow snake. Micron 42, 695–705 (2011)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4. </a:t>
            </a:r>
            <a:r>
              <a:rPr lang="en-US" sz="2400" i="1" dirty="0" err="1"/>
              <a:t>Bamford</a:t>
            </a:r>
            <a:r>
              <a:rPr lang="en-US" sz="2400" i="1" dirty="0"/>
              <a:t> P. Unsupervised cell nucleus segmentation with active contours. Signal Processing 71, 203–213 (1998).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5.</a:t>
            </a:r>
            <a:r>
              <a:rPr lang="en-US" sz="2400" i="1" dirty="0"/>
              <a:t> </a:t>
            </a:r>
            <a:r>
              <a:rPr lang="en-US" sz="2400" dirty="0" err="1"/>
              <a:t>Wienert</a:t>
            </a:r>
            <a:r>
              <a:rPr lang="en-US" sz="2400" dirty="0"/>
              <a:t>, Stephan et al. “Detection and Segmentation of Cell Nuclei in Virtual Microscopy Images: A Minimum-Model Approach.” </a:t>
            </a:r>
            <a:r>
              <a:rPr lang="en-US" sz="2400" i="1" dirty="0"/>
              <a:t>Scientific Reports</a:t>
            </a:r>
            <a:r>
              <a:rPr lang="en-US" sz="2400" dirty="0"/>
              <a:t> 2 (2012): 503. </a:t>
            </a:r>
            <a:r>
              <a:rPr lang="en-US" sz="2400" i="1" dirty="0"/>
              <a:t>PMC</a:t>
            </a:r>
            <a:r>
              <a:rPr lang="en-US" sz="2400" dirty="0"/>
              <a:t>. Web. 22 Feb. 2018.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8A2F-78EC-8A4D-B55C-78742AB0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445" y="268062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3012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0466" y="320609"/>
            <a:ext cx="10297771" cy="727075"/>
          </a:xfrm>
        </p:spPr>
        <p:txBody>
          <a:bodyPr>
            <a:normAutofit/>
          </a:bodyPr>
          <a:lstStyle/>
          <a:p>
            <a:r>
              <a:rPr lang="en-US" b="1" dirty="0"/>
              <a:t>Evaluation: Mean Precision Across All Images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" y="1232563"/>
            <a:ext cx="2461645" cy="2422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" y="3839804"/>
            <a:ext cx="2478219" cy="2505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01" y="1232563"/>
            <a:ext cx="3289702" cy="1056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00" y="2756936"/>
            <a:ext cx="3408693" cy="897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7321" y="2516366"/>
            <a:ext cx="4105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 each threshold, a precision value gets calculated based on True Positive (TP), False Positive (FP), and False Negative (FN)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7321" y="1099189"/>
            <a:ext cx="4105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Calculate the intersection over union (</a:t>
            </a:r>
            <a:r>
              <a:rPr lang="en-US" sz="2000" dirty="0" err="1"/>
              <a:t>IoU</a:t>
            </a:r>
            <a:r>
              <a:rPr lang="en-US" sz="2000" dirty="0"/>
              <a:t>) of the proposed set of object pixels and set of true object pixels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18" y="4241319"/>
            <a:ext cx="5318622" cy="12415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24140" y="4246540"/>
            <a:ext cx="3223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Average precision of an image is the mean of the precision value (calculated above) at each </a:t>
            </a:r>
            <a:r>
              <a:rPr lang="en-US" sz="2000" dirty="0" err="1"/>
              <a:t>IoU</a:t>
            </a:r>
            <a:r>
              <a:rPr lang="en-US" sz="2000" dirty="0"/>
              <a:t> threshold</a:t>
            </a:r>
          </a:p>
        </p:txBody>
      </p:sp>
    </p:spTree>
    <p:extLst>
      <p:ext uri="{BB962C8B-B14F-4D97-AF65-F5344CB8AC3E}">
        <p14:creationId xmlns:p14="http://schemas.microsoft.com/office/powerpoint/2010/main" val="141254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67" y="320609"/>
            <a:ext cx="4178300" cy="727075"/>
          </a:xfrm>
        </p:spPr>
        <p:txBody>
          <a:bodyPr/>
          <a:lstStyle/>
          <a:p>
            <a:r>
              <a:rPr lang="en-US" b="1" dirty="0"/>
              <a:t>Motivations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238907"/>
            <a:ext cx="7860469" cy="1999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0" y="819807"/>
            <a:ext cx="3200400" cy="5575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29" y="3846815"/>
            <a:ext cx="1854603" cy="1460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844" y="3815346"/>
            <a:ext cx="1422601" cy="15081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7" y="3828046"/>
            <a:ext cx="1536700" cy="1477138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2342874" y="4137148"/>
            <a:ext cx="952500" cy="889000"/>
          </a:xfrm>
          <a:prstGeom prst="plus">
            <a:avLst>
              <a:gd name="adj" fmla="val 36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285857" y="4229683"/>
            <a:ext cx="1066700" cy="639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9546" y="531387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Chemical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3945" y="53051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Cancer Cells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69868" y="53051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Cells</a:t>
            </a:r>
          </a:p>
        </p:txBody>
      </p:sp>
    </p:spTree>
    <p:extLst>
      <p:ext uri="{BB962C8B-B14F-4D97-AF65-F5344CB8AC3E}">
        <p14:creationId xmlns:p14="http://schemas.microsoft.com/office/powerpoint/2010/main" val="170843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902" y="1047684"/>
            <a:ext cx="5455098" cy="3303978"/>
          </a:xfrm>
        </p:spPr>
        <p:txBody>
          <a:bodyPr/>
          <a:lstStyle/>
          <a:p>
            <a:r>
              <a:rPr lang="en-US" dirty="0"/>
              <a:t>Markers Detection</a:t>
            </a:r>
          </a:p>
          <a:p>
            <a:r>
              <a:rPr lang="en-US" dirty="0"/>
              <a:t>Instance Segmentation (Mask RCNN)</a:t>
            </a:r>
          </a:p>
          <a:p>
            <a:r>
              <a:rPr lang="en-US" dirty="0"/>
              <a:t>Build a generic model of the cell by using information about cellular feature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0467" y="320609"/>
            <a:ext cx="4178300" cy="727075"/>
          </a:xfrm>
        </p:spPr>
        <p:txBody>
          <a:bodyPr/>
          <a:lstStyle/>
          <a:p>
            <a:r>
              <a:rPr lang="en-US" b="1" dirty="0"/>
              <a:t>Related 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20" y="1047684"/>
            <a:ext cx="6094645" cy="3107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20" y="4287484"/>
            <a:ext cx="3246210" cy="2364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46" y="3701949"/>
            <a:ext cx="3258209" cy="2950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813" y="4287484"/>
            <a:ext cx="3118688" cy="2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96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312701"/>
              </p:ext>
            </p:extLst>
          </p:nvPr>
        </p:nvGraphicFramePr>
        <p:xfrm>
          <a:off x="753977" y="1732549"/>
          <a:ext cx="10539665" cy="38597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77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9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Assignment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Deadline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Research on high-level neural networks API and libraries 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Feb 28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9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Learn about TensorFlow/python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Mar 7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9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Preprocess training data to use in U-Net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Mar 12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9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Develop training network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March 15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9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Develop loss function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March 19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9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Perform training and evaluation (Repeat)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TBA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9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Draft final report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TBA</a:t>
                      </a:r>
                      <a:endParaRPr lang="en-US" sz="2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9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Write final report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TBA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0466" y="320609"/>
            <a:ext cx="6818271" cy="727075"/>
          </a:xfrm>
        </p:spPr>
        <p:txBody>
          <a:bodyPr>
            <a:normAutofit/>
          </a:bodyPr>
          <a:lstStyle/>
          <a:p>
            <a:r>
              <a:rPr lang="en-US" b="1" dirty="0"/>
              <a:t>Timeline/Assignment</a:t>
            </a:r>
          </a:p>
        </p:txBody>
      </p:sp>
    </p:spTree>
    <p:extLst>
      <p:ext uri="{BB962C8B-B14F-4D97-AF65-F5344CB8AC3E}">
        <p14:creationId xmlns:p14="http://schemas.microsoft.com/office/powerpoint/2010/main" val="207105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125505"/>
            <a:ext cx="10515600" cy="4351338"/>
          </a:xfrm>
        </p:spPr>
        <p:txBody>
          <a:bodyPr/>
          <a:lstStyle/>
          <a:p>
            <a:r>
              <a:rPr lang="en-US" dirty="0" err="1"/>
              <a:t>Kaggle’s</a:t>
            </a:r>
            <a:r>
              <a:rPr lang="en-US" dirty="0"/>
              <a:t> 2018 Data Science Bowl </a:t>
            </a:r>
          </a:p>
          <a:p>
            <a:r>
              <a:rPr lang="en-US" dirty="0"/>
              <a:t>Driven by a real need to develop new treatments faster and more accurately</a:t>
            </a:r>
          </a:p>
          <a:p>
            <a:r>
              <a:rPr lang="en-US" dirty="0"/>
              <a:t>Bottleneck in the search for effective medicine is finding nuclei in microscopy images</a:t>
            </a:r>
          </a:p>
          <a:p>
            <a:r>
              <a:rPr lang="en-US" dirty="0"/>
              <a:t>Why is finding the nuclei important to researchers?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0467" y="320609"/>
            <a:ext cx="4178300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Introduction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67" y="3959112"/>
            <a:ext cx="8274026" cy="26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0466" y="320609"/>
            <a:ext cx="6818271" cy="727075"/>
          </a:xfrm>
        </p:spPr>
        <p:txBody>
          <a:bodyPr>
            <a:normAutofit/>
          </a:bodyPr>
          <a:lstStyle/>
          <a:p>
            <a:r>
              <a:rPr lang="en-US" b="1" dirty="0"/>
              <a:t>Proposed Approach: U-Net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74" y="1047684"/>
            <a:ext cx="8204200" cy="549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" y="1556083"/>
            <a:ext cx="1952317" cy="1931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974" y="1556083"/>
            <a:ext cx="2012039" cy="197993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787663D-4060-0245-BCC6-D1960D763742}"/>
              </a:ext>
            </a:extLst>
          </p:cNvPr>
          <p:cNvSpPr/>
          <p:nvPr/>
        </p:nvSpPr>
        <p:spPr>
          <a:xfrm rot="17447674">
            <a:off x="4870826" y="2717308"/>
            <a:ext cx="3939988" cy="831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004A59A-7032-3F42-85C8-F1305961A4BE}"/>
              </a:ext>
            </a:extLst>
          </p:cNvPr>
          <p:cNvSpPr/>
          <p:nvPr/>
        </p:nvSpPr>
        <p:spPr>
          <a:xfrm rot="4080246">
            <a:off x="2245012" y="2822909"/>
            <a:ext cx="3939988" cy="831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006152-F8E1-5C49-B7C7-4F72D6176D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4164578" y="1965629"/>
            <a:ext cx="3901970" cy="2915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56B4AC-D04D-3B47-8315-16D81BA82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41" y="1936134"/>
            <a:ext cx="3137311" cy="3137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20609-2740-5845-BC79-AA6CC898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146" y="1936133"/>
            <a:ext cx="3137311" cy="31373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A56E32-69CA-0443-BBC6-394ED9DCECDB}"/>
              </a:ext>
            </a:extLst>
          </p:cNvPr>
          <p:cNvSpPr txBox="1">
            <a:spLocks/>
          </p:cNvSpPr>
          <p:nvPr/>
        </p:nvSpPr>
        <p:spPr>
          <a:xfrm>
            <a:off x="320466" y="320609"/>
            <a:ext cx="6818271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E2046-0B7B-EF4C-90E9-74336D9C8928}"/>
              </a:ext>
            </a:extLst>
          </p:cNvPr>
          <p:cNvSpPr txBox="1"/>
          <p:nvPr/>
        </p:nvSpPr>
        <p:spPr>
          <a:xfrm>
            <a:off x="117576" y="1327355"/>
            <a:ext cx="3760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Raw Training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8D277-1720-B844-A9DA-52D2C102BBF4}"/>
              </a:ext>
            </a:extLst>
          </p:cNvPr>
          <p:cNvSpPr txBox="1"/>
          <p:nvPr/>
        </p:nvSpPr>
        <p:spPr>
          <a:xfrm>
            <a:off x="8866237" y="1327355"/>
            <a:ext cx="275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Combined Mask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FD7D9A-0234-A845-B5C5-B9E2DD6608B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2000"/>
          </a:blip>
          <a:stretch>
            <a:fillRect/>
          </a:stretch>
        </p:blipFill>
        <p:spPr>
          <a:xfrm>
            <a:off x="4028158" y="2115509"/>
            <a:ext cx="4156986" cy="30303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A0C95C-9374-DE4D-ABC7-C09A09547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3163" y="2267076"/>
            <a:ext cx="4410826" cy="32954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6A6C54-7E71-A74F-A78B-113D21F40A71}"/>
              </a:ext>
            </a:extLst>
          </p:cNvPr>
          <p:cNvSpPr txBox="1"/>
          <p:nvPr/>
        </p:nvSpPr>
        <p:spPr>
          <a:xfrm>
            <a:off x="4370047" y="1319986"/>
            <a:ext cx="3457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 Image Masks</a:t>
            </a:r>
          </a:p>
        </p:txBody>
      </p:sp>
    </p:spTree>
    <p:extLst>
      <p:ext uri="{BB962C8B-B14F-4D97-AF65-F5344CB8AC3E}">
        <p14:creationId xmlns:p14="http://schemas.microsoft.com/office/powerpoint/2010/main" val="420388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AB373C-EA4C-9C4D-87B3-983FB3DC5483}"/>
              </a:ext>
            </a:extLst>
          </p:cNvPr>
          <p:cNvSpPr txBox="1">
            <a:spLocks/>
          </p:cNvSpPr>
          <p:nvPr/>
        </p:nvSpPr>
        <p:spPr>
          <a:xfrm>
            <a:off x="320466" y="320609"/>
            <a:ext cx="6818271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Experiment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1B346-2665-D941-B43F-613D7F165ACA}"/>
              </a:ext>
            </a:extLst>
          </p:cNvPr>
          <p:cNvSpPr txBox="1">
            <a:spLocks/>
          </p:cNvSpPr>
          <p:nvPr/>
        </p:nvSpPr>
        <p:spPr>
          <a:xfrm>
            <a:off x="825500" y="1125505"/>
            <a:ext cx="3377790" cy="4950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7F29F-A4B2-5C4F-89C1-E2A15E39BE9D}"/>
              </a:ext>
            </a:extLst>
          </p:cNvPr>
          <p:cNvSpPr txBox="1"/>
          <p:nvPr/>
        </p:nvSpPr>
        <p:spPr>
          <a:xfrm>
            <a:off x="1165121" y="1831205"/>
            <a:ext cx="95569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Test #1: Open-Source U-Net framework from </a:t>
            </a:r>
            <a:r>
              <a:rPr lang="en-US" sz="2800" dirty="0" err="1"/>
              <a:t>Github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r>
              <a:rPr lang="en-US" sz="2800" dirty="0"/>
              <a:t>Test #2: Using our own U-Net framework implemented with Tensorflow open-source machine learning libraries</a:t>
            </a:r>
          </a:p>
          <a:p>
            <a:endParaRPr lang="en-US" sz="2800" dirty="0"/>
          </a:p>
          <a:p>
            <a:r>
              <a:rPr lang="en-US" sz="2800" dirty="0"/>
              <a:t>Test #3: Preprocessing the images and using data augmentation to increase training dataset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363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7CFECA-FE19-2E4A-BCBD-3033D1964B11}"/>
              </a:ext>
            </a:extLst>
          </p:cNvPr>
          <p:cNvSpPr txBox="1">
            <a:spLocks/>
          </p:cNvSpPr>
          <p:nvPr/>
        </p:nvSpPr>
        <p:spPr>
          <a:xfrm>
            <a:off x="320466" y="320609"/>
            <a:ext cx="6818271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Evaluation (Test #1)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D768A-6195-084F-9A1F-4ECF4B7B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20" y="1965632"/>
            <a:ext cx="3847690" cy="3847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A64A0-780B-BC48-935C-CFFC7E298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904" y="1965632"/>
            <a:ext cx="3847690" cy="3847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0AD221-6DF9-434D-B206-5F66C9ADBE6F}"/>
              </a:ext>
            </a:extLst>
          </p:cNvPr>
          <p:cNvSpPr txBox="1"/>
          <p:nvPr/>
        </p:nvSpPr>
        <p:spPr>
          <a:xfrm>
            <a:off x="2330245" y="1327355"/>
            <a:ext cx="23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33649-5986-4447-B3CB-C71946B1B9D0}"/>
              </a:ext>
            </a:extLst>
          </p:cNvPr>
          <p:cNvSpPr txBox="1"/>
          <p:nvPr/>
        </p:nvSpPr>
        <p:spPr>
          <a:xfrm>
            <a:off x="7272185" y="1327355"/>
            <a:ext cx="275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542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7CFECA-FE19-2E4A-BCBD-3033D1964B11}"/>
              </a:ext>
            </a:extLst>
          </p:cNvPr>
          <p:cNvSpPr txBox="1">
            <a:spLocks/>
          </p:cNvSpPr>
          <p:nvPr/>
        </p:nvSpPr>
        <p:spPr>
          <a:xfrm>
            <a:off x="320466" y="320609"/>
            <a:ext cx="6818271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Evaluation (Test #1)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AD221-6DF9-434D-B206-5F66C9ADBE6F}"/>
              </a:ext>
            </a:extLst>
          </p:cNvPr>
          <p:cNvSpPr txBox="1"/>
          <p:nvPr/>
        </p:nvSpPr>
        <p:spPr>
          <a:xfrm>
            <a:off x="2330245" y="1327355"/>
            <a:ext cx="23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33649-5986-4447-B3CB-C71946B1B9D0}"/>
              </a:ext>
            </a:extLst>
          </p:cNvPr>
          <p:cNvSpPr txBox="1"/>
          <p:nvPr/>
        </p:nvSpPr>
        <p:spPr>
          <a:xfrm>
            <a:off x="7272185" y="1327355"/>
            <a:ext cx="275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807C4E-B669-E74A-9976-C21BBAB8D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57" y="1850575"/>
            <a:ext cx="3829050" cy="3829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E9D07-AA9A-984A-8F60-3478C5FBE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734" y="1850575"/>
            <a:ext cx="3870018" cy="38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9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7CFECA-FE19-2E4A-BCBD-3033D1964B11}"/>
              </a:ext>
            </a:extLst>
          </p:cNvPr>
          <p:cNvSpPr txBox="1">
            <a:spLocks/>
          </p:cNvSpPr>
          <p:nvPr/>
        </p:nvSpPr>
        <p:spPr>
          <a:xfrm>
            <a:off x="320466" y="320609"/>
            <a:ext cx="6818271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Evaluation (Test #2)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AD221-6DF9-434D-B206-5F66C9ADBE6F}"/>
              </a:ext>
            </a:extLst>
          </p:cNvPr>
          <p:cNvSpPr txBox="1"/>
          <p:nvPr/>
        </p:nvSpPr>
        <p:spPr>
          <a:xfrm>
            <a:off x="2330245" y="1327355"/>
            <a:ext cx="23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33649-5986-4447-B3CB-C71946B1B9D0}"/>
              </a:ext>
            </a:extLst>
          </p:cNvPr>
          <p:cNvSpPr txBox="1"/>
          <p:nvPr/>
        </p:nvSpPr>
        <p:spPr>
          <a:xfrm>
            <a:off x="7272185" y="1327355"/>
            <a:ext cx="275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434F7-A42E-A849-A574-614FA638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35" y="2026264"/>
            <a:ext cx="3924710" cy="3924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71D93-1CC1-504C-AC2A-E794EE20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891" y="2026264"/>
            <a:ext cx="3856702" cy="38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7CFECA-FE19-2E4A-BCBD-3033D1964B11}"/>
              </a:ext>
            </a:extLst>
          </p:cNvPr>
          <p:cNvSpPr txBox="1">
            <a:spLocks/>
          </p:cNvSpPr>
          <p:nvPr/>
        </p:nvSpPr>
        <p:spPr>
          <a:xfrm>
            <a:off x="320466" y="320609"/>
            <a:ext cx="6818271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Evaluation (Test #3)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AD221-6DF9-434D-B206-5F66C9ADBE6F}"/>
              </a:ext>
            </a:extLst>
          </p:cNvPr>
          <p:cNvSpPr txBox="1"/>
          <p:nvPr/>
        </p:nvSpPr>
        <p:spPr>
          <a:xfrm>
            <a:off x="1731914" y="1327355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33649-5986-4447-B3CB-C71946B1B9D0}"/>
              </a:ext>
            </a:extLst>
          </p:cNvPr>
          <p:cNvSpPr txBox="1"/>
          <p:nvPr/>
        </p:nvSpPr>
        <p:spPr>
          <a:xfrm>
            <a:off x="7272185" y="1327355"/>
            <a:ext cx="275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16323-D0A1-B742-B6EA-57DC6CBD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44"/>
          <a:stretch/>
        </p:blipFill>
        <p:spPr>
          <a:xfrm>
            <a:off x="6862480" y="1981349"/>
            <a:ext cx="3576537" cy="3542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6E9F6A-AB6D-DD44-A028-0D559A59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60" y="1982580"/>
            <a:ext cx="3541354" cy="35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09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5425</TotalTime>
  <Words>362</Words>
  <Application>Microsoft Macintosh PowerPoint</Application>
  <PresentationFormat>Widescreen</PresentationFormat>
  <Paragraphs>77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Spot Nuclei, Speed Cure, Save Lives </vt:lpstr>
      <vt:lpstr>PowerPoint Presentation</vt:lpstr>
      <vt:lpstr>Proposed Approach: U-Net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Evaluation: Mean Precision Across All Images </vt:lpstr>
      <vt:lpstr>Motivations</vt:lpstr>
      <vt:lpstr>Related Works</vt:lpstr>
      <vt:lpstr>Timeline/Assignment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Segmentation</dc:title>
  <dc:creator>Lim, Khy T</dc:creator>
  <cp:lastModifiedBy>Khyteang Lim</cp:lastModifiedBy>
  <cp:revision>46</cp:revision>
  <dcterms:created xsi:type="dcterms:W3CDTF">2018-02-22T01:34:17Z</dcterms:created>
  <dcterms:modified xsi:type="dcterms:W3CDTF">2018-05-03T13:06:12Z</dcterms:modified>
</cp:coreProperties>
</file>